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Gelasio" panose="020B0604020202020204" charset="0"/>
      <p:regular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9E4E8-B7DB-1547-A7D3-C312E328DDC0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A1A75-CFD5-2847-8582-C9CB00ED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01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2164086"/>
            <a:ext cx="11338560" cy="2190115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358641"/>
            <a:ext cx="11338560" cy="822960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91473" y="5177194"/>
            <a:ext cx="3493008" cy="44957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5920" y="5188615"/>
            <a:ext cx="768096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92640" y="1717040"/>
            <a:ext cx="3291840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752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32" y="5636833"/>
            <a:ext cx="12986441" cy="983226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8072" y="1129728"/>
            <a:ext cx="12986208" cy="4173793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6620059"/>
            <a:ext cx="12984480" cy="842363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0240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904239"/>
            <a:ext cx="12984480" cy="3362960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378960"/>
            <a:ext cx="12156619" cy="1198880"/>
          </a:xfrm>
        </p:spPr>
        <p:txBody>
          <a:bodyPr anchor="ctr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4746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61" y="904240"/>
            <a:ext cx="12181840" cy="3125394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64638" y="4038668"/>
            <a:ext cx="11511283" cy="53333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751835"/>
            <a:ext cx="12181840" cy="815845"/>
          </a:xfrm>
        </p:spPr>
        <p:txBody>
          <a:bodyPr anchor="ctr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" y="11201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81076" y="3241548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11855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94" y="1349642"/>
            <a:ext cx="12175423" cy="3014202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0" y="4377979"/>
            <a:ext cx="12173585" cy="1199862"/>
          </a:xfrm>
        </p:spPr>
        <p:txBody>
          <a:bodyPr anchor="t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466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466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9838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64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42496"/>
            <a:ext cx="4147718" cy="74078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22959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2560" y="2641600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240230" y="3484880"/>
            <a:ext cx="4147718" cy="3977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62160" y="2631439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662161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0689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26342" y="5029201"/>
            <a:ext cx="4141898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26342" y="2834640"/>
            <a:ext cx="4141898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26342" y="5848518"/>
            <a:ext cx="4141898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9116" y="5029201"/>
            <a:ext cx="4138722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249116" y="2834640"/>
            <a:ext cx="4138723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249117" y="5848516"/>
            <a:ext cx="4138722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59678" y="5029201"/>
            <a:ext cx="4147763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59826" y="2834640"/>
            <a:ext cx="4137454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659678" y="5848514"/>
            <a:ext cx="4142934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6691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2633471"/>
            <a:ext cx="12984480" cy="4828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89899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38560" y="894080"/>
            <a:ext cx="2468880" cy="468376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9360" y="894081"/>
            <a:ext cx="9845041" cy="4683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593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1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1421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233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16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34724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305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206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265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44305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1391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3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978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904240"/>
            <a:ext cx="12984479" cy="3362322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360" y="4370071"/>
            <a:ext cx="12588240" cy="1146810"/>
          </a:xfrm>
        </p:spPr>
        <p:txBody>
          <a:bodyPr>
            <a:normAutofit/>
          </a:bodyPr>
          <a:lstStyle>
            <a:lvl1pPr marL="0" indent="0" algn="r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2"/>
            <a:ext cx="8389790" cy="4368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04468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2633471"/>
            <a:ext cx="6400800" cy="48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633471"/>
            <a:ext cx="6400800" cy="48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817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0" y="914400"/>
            <a:ext cx="10332720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91" y="2620563"/>
            <a:ext cx="6095989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1" y="3759200"/>
            <a:ext cx="6374130" cy="370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60" y="2620563"/>
            <a:ext cx="6126480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759200"/>
            <a:ext cx="6400800" cy="370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722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51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290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4937760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698" y="896111"/>
            <a:ext cx="7812742" cy="656631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4937760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19965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8247888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433486" y="901490"/>
            <a:ext cx="4373954" cy="6560932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8247888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4794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17297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4720" y="917247"/>
            <a:ext cx="10332720" cy="1551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33473"/>
            <a:ext cx="12984480" cy="48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14432" y="7627621"/>
            <a:ext cx="349300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7627015"/>
            <a:ext cx="9326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5600" y="45720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239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</p:sldLayoutIdLst>
  <p:hf sldNum="0" hdr="0" ftr="0" dt="0"/>
  <p:txStyles>
    <p:titleStyle>
      <a:lvl1pPr algn="r" defTabSz="1097280" rtl="0" eaLnBrk="1" latinLnBrk="0" hangingPunct="1">
        <a:lnSpc>
          <a:spcPct val="90000"/>
        </a:lnSpc>
        <a:spcBef>
          <a:spcPct val="0"/>
        </a:spcBef>
        <a:buNone/>
        <a:defRPr sz="4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01434"/>
            <a:ext cx="72392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Library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03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presentation outlines the key components of a library management system and explains how it can improve library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Overview and Benefits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Centralized System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LMS consolidates all library operations into a single platform.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 Efficiency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Automates tasks like cataloging and circulation, saving time and resources.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6387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Enhanced Patron Experience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Provides easy access to library resources and personalized recommendations.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Components and Functionalities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749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Cataloging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Manage library collections, including books, journals, and digital resources.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749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7343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Circulation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Track loans and returns, manage overdue notices, and generate reports.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7067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7343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Patron Management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242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 patron accounts, manage membership, and track borrowing history.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107067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73433"/>
          </a:solidFill>
          <a:ln/>
        </p:spPr>
      </p:sp>
      <p:sp>
        <p:nvSpPr>
          <p:cNvPr id="14" name="Text 11"/>
          <p:cNvSpPr/>
          <p:nvPr/>
        </p:nvSpPr>
        <p:spPr>
          <a:xfrm>
            <a:off x="4912281" y="5333881"/>
            <a:ext cx="30216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Reporting and Analytics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8242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Generate reports on library usage, collection trends, and patron activity.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Cataloging and Inventory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6462236" y="3749040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Metadata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Accurate metadata ensures patrons can easily find relevant resources.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9" name="Text 6"/>
          <p:cNvSpPr/>
          <p:nvPr/>
        </p:nvSpPr>
        <p:spPr>
          <a:xfrm>
            <a:off x="10332006" y="3749040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Barcode Integration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Barcode scanning streamlines the process of checking in and out items.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3" name="Text 10"/>
          <p:cNvSpPr/>
          <p:nvPr/>
        </p:nvSpPr>
        <p:spPr>
          <a:xfrm>
            <a:off x="6441400" y="5810131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Digital Collections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Manage e-books, audiobooks, and other digital resources efficiently.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610433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Patron and Circulation Management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4502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Patron Accounts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4502" y="3578066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 and manage patron accounts, track borrowing history, and enforce borrowing limits.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8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7854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Due Date Reminders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7854" y="3578066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Send timely reminders to patrons about due dates, reducing late fees and lost materials.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5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4502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Online Catalog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4502" y="6556891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Allow patrons to search for resources, place holds, and renew materials online.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61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3552111"/>
            <a:ext cx="5898475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Reporting and Analytics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4502" y="4907280"/>
            <a:ext cx="13081397" cy="30480"/>
          </a:xfrm>
          <a:prstGeom prst="roundRect">
            <a:avLst>
              <a:gd name="adj" fmla="val 108905"/>
            </a:avLst>
          </a:prstGeom>
          <a:solidFill>
            <a:srgbClr val="504D4C"/>
          </a:solidFill>
          <a:ln/>
        </p:spPr>
      </p:sp>
      <p:sp>
        <p:nvSpPr>
          <p:cNvPr id="5" name="Shape 2"/>
          <p:cNvSpPr/>
          <p:nvPr/>
        </p:nvSpPr>
        <p:spPr>
          <a:xfrm>
            <a:off x="2865596" y="4907220"/>
            <a:ext cx="30480" cy="774502"/>
          </a:xfrm>
          <a:prstGeom prst="roundRect">
            <a:avLst>
              <a:gd name="adj" fmla="val 108905"/>
            </a:avLst>
          </a:prstGeom>
          <a:solidFill>
            <a:srgbClr val="504D4C"/>
          </a:solidFill>
          <a:ln/>
        </p:spPr>
      </p:sp>
      <p:sp>
        <p:nvSpPr>
          <p:cNvPr id="6" name="Shape 3"/>
          <p:cNvSpPr/>
          <p:nvPr/>
        </p:nvSpPr>
        <p:spPr>
          <a:xfrm>
            <a:off x="2631996" y="4658380"/>
            <a:ext cx="497800" cy="497800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7" name="Text 4"/>
          <p:cNvSpPr/>
          <p:nvPr/>
        </p:nvSpPr>
        <p:spPr>
          <a:xfrm>
            <a:off x="2809518" y="4741247"/>
            <a:ext cx="142637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1497806" y="5903000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Usage Trends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995720" y="6381393"/>
            <a:ext cx="3770471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Track borrowing patterns, identify popular resources, and measure library impact.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299722" y="4907220"/>
            <a:ext cx="30480" cy="774502"/>
          </a:xfrm>
          <a:prstGeom prst="roundRect">
            <a:avLst>
              <a:gd name="adj" fmla="val 108905"/>
            </a:avLst>
          </a:prstGeom>
          <a:solidFill>
            <a:srgbClr val="504D4C"/>
          </a:solidFill>
          <a:ln/>
        </p:spPr>
      </p:sp>
      <p:sp>
        <p:nvSpPr>
          <p:cNvPr id="11" name="Shape 8"/>
          <p:cNvSpPr/>
          <p:nvPr/>
        </p:nvSpPr>
        <p:spPr>
          <a:xfrm>
            <a:off x="7066121" y="4658380"/>
            <a:ext cx="497800" cy="497800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2" name="Text 9"/>
          <p:cNvSpPr/>
          <p:nvPr/>
        </p:nvSpPr>
        <p:spPr>
          <a:xfrm>
            <a:off x="7222331" y="4741247"/>
            <a:ext cx="185380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5878235" y="5903000"/>
            <a:ext cx="2873812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Collection Performance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5429845" y="6381393"/>
            <a:ext cx="3770590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Analyze circulation data to identify underutilized materials and make informed decisions about acquisitions.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1733967" y="4907220"/>
            <a:ext cx="30480" cy="774502"/>
          </a:xfrm>
          <a:prstGeom prst="roundRect">
            <a:avLst>
              <a:gd name="adj" fmla="val 108905"/>
            </a:avLst>
          </a:prstGeom>
          <a:solidFill>
            <a:srgbClr val="504D4C"/>
          </a:solidFill>
          <a:ln/>
        </p:spPr>
      </p:sp>
      <p:sp>
        <p:nvSpPr>
          <p:cNvPr id="16" name="Shape 13"/>
          <p:cNvSpPr/>
          <p:nvPr/>
        </p:nvSpPr>
        <p:spPr>
          <a:xfrm>
            <a:off x="11500366" y="4658380"/>
            <a:ext cx="497800" cy="497800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7" name="Text 14"/>
          <p:cNvSpPr/>
          <p:nvPr/>
        </p:nvSpPr>
        <p:spPr>
          <a:xfrm>
            <a:off x="11657648" y="4741247"/>
            <a:ext cx="18311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10366296" y="5903000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Patron Demographics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9864090" y="6381393"/>
            <a:ext cx="3770590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 patron demographics to tailor services and outreach efforts.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1146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Choosing the Right LMS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Library Needs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Determine specific requirements based on collection size, patron base, and budget.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Vendor Research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Compare features, pricing, and customer support of different LMS vendors.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Pilot Program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a trial version of the chosen LMS to test its functionality and usability.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102429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 and Adoption Strategies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475" y="3267551"/>
            <a:ext cx="1218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5690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 comprehensive training to staff on the new LMS.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04D4C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5140" y="4469249"/>
            <a:ext cx="1583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Communication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6665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Inform patrons about the new system and how it will benefit them.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04D4C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6092" y="5832872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Support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52436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Offer ongoing technical support to staff and patrons.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67065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library management system can streamline operations, improve patron experiences, and enhance the overall efficiency of a library. The next step is to choose an LMS that meets your specific needs and implement it effectively.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0</TotalTime>
  <Words>424</Words>
  <Application>Microsoft Office PowerPoint</Application>
  <PresentationFormat>Custom</PresentationFormat>
  <Paragraphs>73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Aptos</vt:lpstr>
      <vt:lpstr>Gelasio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ishwarya tirumalashetty</cp:lastModifiedBy>
  <cp:revision>4</cp:revision>
  <dcterms:created xsi:type="dcterms:W3CDTF">2025-01-03T15:59:31Z</dcterms:created>
  <dcterms:modified xsi:type="dcterms:W3CDTF">2025-01-04T03:31:31Z</dcterms:modified>
</cp:coreProperties>
</file>